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0" r:id="rId2"/>
    <p:sldId id="282" r:id="rId3"/>
    <p:sldId id="284" r:id="rId4"/>
    <p:sldId id="285" r:id="rId5"/>
    <p:sldId id="294" r:id="rId6"/>
    <p:sldId id="286" r:id="rId7"/>
    <p:sldId id="287" r:id="rId8"/>
    <p:sldId id="288" r:id="rId9"/>
    <p:sldId id="291" r:id="rId10"/>
    <p:sldId id="292" r:id="rId11"/>
    <p:sldId id="289" r:id="rId12"/>
    <p:sldId id="302" r:id="rId13"/>
    <p:sldId id="303" r:id="rId14"/>
    <p:sldId id="305" r:id="rId15"/>
    <p:sldId id="298" r:id="rId16"/>
    <p:sldId id="296" r:id="rId17"/>
    <p:sldId id="297" r:id="rId18"/>
    <p:sldId id="299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4" autoAdjust="0"/>
    <p:restoredTop sz="94649" autoAdjust="0"/>
  </p:normalViewPr>
  <p:slideViewPr>
    <p:cSldViewPr>
      <p:cViewPr varScale="1">
        <p:scale>
          <a:sx n="141" d="100"/>
          <a:sy n="141" d="100"/>
        </p:scale>
        <p:origin x="101" y="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D70D8-3072-4FDE-961C-B6CCEEC41579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D5AAF-A4ED-4E2A-BBA5-53D3ABE23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09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cells moving:</a:t>
            </a:r>
            <a:r>
              <a:rPr lang="en-US" baseline="0" dirty="0"/>
              <a:t> </a:t>
            </a:r>
            <a:r>
              <a:rPr lang="en-US" dirty="0"/>
              <a:t>http://cellix.imba.oeaw.ac.at/</a:t>
            </a:r>
          </a:p>
          <a:p>
            <a:r>
              <a:rPr lang="en-US" dirty="0"/>
              <a:t>actin cytoskeleton, actin in magenta, </a:t>
            </a:r>
            <a:r>
              <a:rPr lang="en-US" dirty="0" err="1"/>
              <a:t>paxillin</a:t>
            </a:r>
            <a:r>
              <a:rPr lang="en-US" dirty="0"/>
              <a:t> in green. Eric Betzig lab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D5AAF-A4ED-4E2A-BBA5-53D3ABE235C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87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Vic</a:t>
            </a:r>
            <a:r>
              <a:rPr lang="en-US" baseline="0" dirty="0"/>
              <a:t> Small lab: </a:t>
            </a:r>
            <a:r>
              <a:rPr lang="en-US" dirty="0"/>
              <a:t>http://cellix.imba.oeaw.ac.at/</a:t>
            </a:r>
          </a:p>
          <a:p>
            <a:r>
              <a:rPr lang="en-US" dirty="0"/>
              <a:t>left: actin in cell showing </a:t>
            </a:r>
            <a:r>
              <a:rPr lang="en-US" dirty="0" err="1"/>
              <a:t>treadmilling</a:t>
            </a:r>
            <a:r>
              <a:rPr lang="en-US" dirty="0"/>
              <a:t>, sped up using </a:t>
            </a:r>
            <a:r>
              <a:rPr lang="en-US" dirty="0" err="1"/>
              <a:t>Rac</a:t>
            </a:r>
            <a:endParaRPr lang="en-US" dirty="0"/>
          </a:p>
          <a:p>
            <a:r>
              <a:rPr lang="en-US" dirty="0"/>
              <a:t>right:</a:t>
            </a:r>
            <a:r>
              <a:rPr lang="en-US" baseline="0" dirty="0"/>
              <a:t> </a:t>
            </a:r>
            <a:r>
              <a:rPr lang="en-US" baseline="0" dirty="0" err="1"/>
              <a:t>fisk</a:t>
            </a:r>
            <a:r>
              <a:rPr lang="en-US" baseline="0" dirty="0"/>
              <a:t> </a:t>
            </a:r>
            <a:r>
              <a:rPr lang="en-US" baseline="0" dirty="0" err="1"/>
              <a:t>keratocyte</a:t>
            </a:r>
            <a:r>
              <a:rPr lang="en-US" baseline="0" dirty="0"/>
              <a:t>, red = actin green = myosin II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D5AAF-A4ED-4E2A-BBA5-53D3ABE235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5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28CBF-E7FC-46DF-BA03-998FAB23E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4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50188-530B-4995-A324-69E937278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07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DCBD-785F-4664-A6AE-F74E5E8A9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840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CD90C-B32F-4A9D-A45D-CCC531CD1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E8731-7F81-47B0-9072-5943CA930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26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9A8EA-3A85-4FC6-BCFD-76CEACDC4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38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6F84B-3D53-4D6A-AB5E-F298EE02B9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6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65F1-A680-4EF0-8D82-D12CFF534A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72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944D2-85CE-47FE-B9AA-FBFBB6A7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39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B98C9-E485-45D7-A61B-0BEB80422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5EEBF-2CC6-4EDA-9584-232848415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8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EF7F7-D7BF-4C6E-A652-59387EC21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957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AD5CB2D-9CFE-4471-A55B-09F871D567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3.mp4"/><Relationship Id="rId7" Type="http://schemas.openxmlformats.org/officeDocument/2006/relationships/image" Target="../media/image1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5.png"/><Relationship Id="rId4" Type="http://schemas.openxmlformats.org/officeDocument/2006/relationships/hyperlink" Target="https://xvivo.com/blog/the-inner-life-of-the-cell-animatio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media" Target="../media/media6.mp4"/><Relationship Id="rId7" Type="http://schemas.openxmlformats.org/officeDocument/2006/relationships/image" Target="../media/image2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video" Target="../media/media6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: 152K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388938"/>
            <a:ext cx="7635875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sequences of different cell types moving in vitro. on 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304800"/>
            <a:ext cx="6172200" cy="6172200"/>
          </a:xfrm>
          <a:prstGeom prst="rect">
            <a:avLst/>
          </a:prstGeom>
        </p:spPr>
      </p:pic>
      <p:pic>
        <p:nvPicPr>
          <p:cNvPr id="3" name="Movie S2, High NA SIM of cytoskeletal _ focal adhesion interactions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505200" y="341504"/>
            <a:ext cx="5394325" cy="6098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2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8202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57200" y="3352800"/>
            <a:ext cx="8382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monomers bind ATP -&gt; high affinity assembly, convert to ADP, lower affinity.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polarity, much like microtubules, but with some differences that we’ll get to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involved in coordinating cell-cell behaviors and large-scale activity in conjunction with myosins.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410200" y="2209800"/>
            <a:ext cx="160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barbed/plus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848600" y="685800"/>
            <a:ext cx="1295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pointed/</a:t>
            </a:r>
            <a:br>
              <a:rPr lang="en-US" altLang="en-US"/>
            </a:br>
            <a:r>
              <a:rPr lang="en-US" altLang="en-US"/>
              <a:t>minus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84563"/>
            <a:ext cx="5562600" cy="337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924800" cy="333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: 152K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388938"/>
            <a:ext cx="7635875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376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" y="381000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https://xvivo.com/blog/the-inner-life-of-the-cell-animation/</a:t>
            </a:r>
            <a:endParaRPr lang="en-US" dirty="0"/>
          </a:p>
        </p:txBody>
      </p:sp>
      <p:pic>
        <p:nvPicPr>
          <p:cNvPr id="4" name="John Liebler - The Inner Life of the Cel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66800"/>
            <a:ext cx="9144000" cy="5143500"/>
          </a:xfrm>
          <a:prstGeom prst="rect">
            <a:avLst/>
          </a:prstGeom>
        </p:spPr>
      </p:pic>
      <p:sp>
        <p:nvSpPr>
          <p:cNvPr id="3" name="Arrow: Down 2">
            <a:extLst>
              <a:ext uri="{FF2B5EF4-FFF2-40B4-BE49-F238E27FC236}">
                <a16:creationId xmlns:a16="http://schemas.microsoft.com/office/drawing/2014/main" id="{7F360BA5-9338-4056-7C95-4BA49970F6F3}"/>
              </a:ext>
            </a:extLst>
          </p:cNvPr>
          <p:cNvSpPr/>
          <p:nvPr/>
        </p:nvSpPr>
        <p:spPr>
          <a:xfrm rot="10800000">
            <a:off x="2286000" y="64770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CD0B6C5D-E41A-B3A4-4317-9EC4712F8198}"/>
              </a:ext>
            </a:extLst>
          </p:cNvPr>
          <p:cNvSpPr/>
          <p:nvPr/>
        </p:nvSpPr>
        <p:spPr>
          <a:xfrm rot="10800000">
            <a:off x="2895600" y="64770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9F153E96-E691-7665-5A8D-836AD1DF6488}"/>
              </a:ext>
            </a:extLst>
          </p:cNvPr>
          <p:cNvSpPr/>
          <p:nvPr/>
        </p:nvSpPr>
        <p:spPr>
          <a:xfrm rot="10800000">
            <a:off x="5334000" y="6480756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00200"/>
            <a:ext cx="3876675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9" b="-23782"/>
          <a:stretch>
            <a:fillRect/>
          </a:stretch>
        </p:blipFill>
        <p:spPr bwMode="auto">
          <a:xfrm>
            <a:off x="152400" y="762000"/>
            <a:ext cx="86868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276600"/>
            <a:ext cx="220980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 descr="Text, letter&#10;&#10;Description automatically generated">
            <a:extLst>
              <a:ext uri="{FF2B5EF4-FFF2-40B4-BE49-F238E27FC236}">
                <a16:creationId xmlns:a16="http://schemas.microsoft.com/office/drawing/2014/main" id="{2F2D515D-8505-F2BC-FBE6-2D4AE89F1B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57150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7772400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0239">
            <a:off x="5791200" y="609600"/>
            <a:ext cx="3276600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4038600" y="76200"/>
            <a:ext cx="1147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Tubulin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57150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4038600" y="76200"/>
            <a:ext cx="860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Actin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14800"/>
            <a:ext cx="80772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838200"/>
            <a:ext cx="342900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6026870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380999"/>
            <a:ext cx="5181600" cy="5978769"/>
          </a:xfrm>
          <a:prstGeom prst="rect">
            <a:avLst/>
          </a:prstGeom>
        </p:spPr>
      </p:pic>
      <p:pic>
        <p:nvPicPr>
          <p:cNvPr id="4" name="Fish fibrob­last express­ing mCherry-​actin and myosin light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10000" y="1066800"/>
            <a:ext cx="49530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772400" cy="5486400"/>
          </a:xfrm>
        </p:spPr>
        <p:txBody>
          <a:bodyPr/>
          <a:lstStyle/>
          <a:p>
            <a:pPr eaLnBrk="1" hangingPunct="1"/>
            <a:r>
              <a:rPr lang="en-US" altLang="en-US"/>
              <a:t>Microtubules 			25 nm diameter</a:t>
            </a:r>
          </a:p>
          <a:p>
            <a:pPr lvl="1" eaLnBrk="1" hangingPunct="1"/>
            <a:r>
              <a:rPr lang="en-US" altLang="en-US"/>
              <a:t>bundles of tubulin protofilaments, each 5 nm</a:t>
            </a:r>
          </a:p>
          <a:p>
            <a:pPr eaLnBrk="1" hangingPunct="1"/>
            <a:r>
              <a:rPr lang="en-US" altLang="en-US"/>
              <a:t>Thick Filaments		10 nm diameter</a:t>
            </a:r>
          </a:p>
          <a:p>
            <a:pPr lvl="1" eaLnBrk="1" hangingPunct="1"/>
            <a:r>
              <a:rPr lang="en-US" altLang="en-US"/>
              <a:t>myosin, molecular motor with actin</a:t>
            </a:r>
          </a:p>
          <a:p>
            <a:pPr eaLnBrk="1" hangingPunct="1"/>
            <a:r>
              <a:rPr lang="en-US" altLang="en-US"/>
              <a:t>Intermediate Filaments	8-10 nm diameter</a:t>
            </a:r>
          </a:p>
          <a:p>
            <a:pPr lvl="1" eaLnBrk="1" hangingPunct="1"/>
            <a:r>
              <a:rPr lang="en-US" altLang="en-US"/>
              <a:t>glial fibrillary acidic protein, vimentin</a:t>
            </a:r>
          </a:p>
          <a:p>
            <a:pPr lvl="1" eaLnBrk="1" hangingPunct="1"/>
            <a:r>
              <a:rPr lang="en-US" altLang="en-US"/>
              <a:t>dense networks providing mechanical strength</a:t>
            </a:r>
          </a:p>
          <a:p>
            <a:pPr eaLnBrk="1" hangingPunct="1"/>
            <a:r>
              <a:rPr lang="en-US" altLang="en-US"/>
              <a:t>Thin Filaments		5-8 nm</a:t>
            </a:r>
          </a:p>
          <a:p>
            <a:pPr lvl="1" eaLnBrk="1" hangingPunct="1"/>
            <a:r>
              <a:rPr lang="en-US" altLang="en-US"/>
              <a:t>actin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2362200" y="0"/>
            <a:ext cx="4759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000"/>
              <a:t>Microtubules - tubulin</a:t>
            </a:r>
          </a:p>
        </p:txBody>
      </p:sp>
      <p:pic>
        <p:nvPicPr>
          <p:cNvPr id="2" name="tub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737307"/>
            <a:ext cx="7506134" cy="56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434388" cy="300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57200" y="3352800"/>
            <a:ext cx="8382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monomers assemble roughly three times faster at plus end compared to minus end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GTP-bound monomers assemble with high affinity.  GDP-bound form has lower affinity.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Activity due to enzymatic activity of tubulin, and other proteins.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Capping proteins serve to control this assembly and to interface microtubules with cellular structures.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Serve as scaffolding for intracellular movement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04800" y="5105400"/>
            <a:ext cx="8382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Both families of proteins require ATP for activity.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Dynein has soluble and fiber-associated forms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/>
              <a:t>Directionality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2"/>
          <a:stretch>
            <a:fillRect/>
          </a:stretch>
        </p:blipFill>
        <p:spPr bwMode="auto">
          <a:xfrm>
            <a:off x="-228600" y="288925"/>
            <a:ext cx="9144000" cy="443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534400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5400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838200"/>
            <a:ext cx="557212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562292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298450"/>
            <a:ext cx="7904163" cy="625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262</Words>
  <Application>Microsoft Office PowerPoint</Application>
  <PresentationFormat>On-screen Show (4:3)</PresentationFormat>
  <Paragraphs>33</Paragraphs>
  <Slides>18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Calibri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Creative Computing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</dc:creator>
  <cp:lastModifiedBy>Kam, Lance C.</cp:lastModifiedBy>
  <cp:revision>53</cp:revision>
  <dcterms:created xsi:type="dcterms:W3CDTF">2004-10-27T03:51:13Z</dcterms:created>
  <dcterms:modified xsi:type="dcterms:W3CDTF">2024-10-21T18:46:00Z</dcterms:modified>
</cp:coreProperties>
</file>